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79" r:id="rId2"/>
    <p:sldId id="268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281" r:id="rId14"/>
    <p:sldId id="267" r:id="rId15"/>
    <p:sldId id="282" r:id="rId16"/>
    <p:sldId id="291" r:id="rId17"/>
    <p:sldId id="293" r:id="rId18"/>
    <p:sldId id="295" r:id="rId19"/>
    <p:sldId id="294" r:id="rId20"/>
    <p:sldId id="296" r:id="rId21"/>
    <p:sldId id="297" r:id="rId22"/>
    <p:sldId id="298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2" r:id="rId31"/>
    <p:sldId id="290" r:id="rId32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BFBF"/>
    <a:srgbClr val="FFFF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834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E19773-1DFE-4C7B-99BC-A9B85F635F77}" type="datetimeFigureOut">
              <a:rPr lang="pt-BR" smtClean="0"/>
              <a:t>28/09/2016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A695B-DFBC-4E1F-BAEB-1400CA72A7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8542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A695B-DFBC-4E1F-BAEB-1400CA72A7A7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77214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56EE0-58A8-4736-A609-3994CB96FC2D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80B9B5-CFEB-4099-9306-5A26D44304D5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643105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7F9462-2009-4AFF-89F2-5B50E6B2A2B9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42C227-E6EF-4E14-B3FF-D5546C3428C1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221949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0F7EA-47D8-4BC3-903B-818736CB1B6C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769AAB-B6D6-4DFF-BDB7-40B61D1941D5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727037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D46D4-4AA3-4CB0-BB42-11F28D320D8F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66AD74-6412-46CA-82D1-8D7267EE3FC8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656506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54CBB-C55B-4B57-AFFB-E8BE607EBD23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9FBBF5-F6A5-4B8E-9BD1-78D6600B2EE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172764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2F99B6-43EA-402E-A9A8-79DB77079D91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1B4970-BE5F-422A-BD7C-48328F8ADA6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156266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31F90-70FC-4064-9268-06D6EC0AA81C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BDFD26-FD6A-4064-B0E1-31F5582B7F15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82297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5A8EA-84BB-4015-A175-1E7CFE7CE8D4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C77A3-3298-46E8-8A4C-1A49ABD9CC2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863617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9C30B-69FA-4AD7-B155-A3920086FE23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57B770-E2BD-4ABF-8B8B-A787702ACB7A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82920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E3B13-CE7F-4E44-8F84-5588D62458B1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B84177-E329-425E-A16F-EB9DB8ADDE5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173631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3DE76-6DE8-4DA4-8CEE-B8163B3CF56E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A29A6-2624-42C0-AA1C-F3833FA9A771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86087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os estilos do texto mestre</a:t>
            </a:r>
          </a:p>
          <a:p>
            <a:pPr lvl="1"/>
            <a:r>
              <a:rPr lang="pt-BR" altLang="pt-BR"/>
              <a:t>Segundo nível</a:t>
            </a:r>
          </a:p>
          <a:p>
            <a:pPr lvl="2"/>
            <a:r>
              <a:rPr lang="pt-BR" altLang="pt-BR"/>
              <a:t>Terceiro nível</a:t>
            </a:r>
          </a:p>
          <a:p>
            <a:pPr lvl="3"/>
            <a:r>
              <a:rPr lang="pt-BR" altLang="pt-BR"/>
              <a:t>Quarto nível</a:t>
            </a:r>
          </a:p>
          <a:p>
            <a:pPr lvl="4"/>
            <a:r>
              <a:rPr lang="pt-BR" alt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071C351-383A-404A-8A47-8A33868DE7F7}" type="datetimeFigureOut">
              <a:rPr lang="pt-BR"/>
              <a:pPr>
                <a:defRPr/>
              </a:pPr>
              <a:t>28/09/2016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624C2C13-A8C4-453F-993E-C4812527D913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https://docs.google.com/a/seghuvaevinho.com.br/uc?id=0B7VTSqVaopnvZEc1dV9WdWhhZVVJRU9VWUlFTTZibFIzdTFB&amp;export=download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https://docs.google.com/a/seghuvaevinho.com.br/uc?id=0B7VTSqVaopnvZEc1dV9WdWhhZVVJRU9VWUlFTTZibFIzdTFB&amp;export=downloa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6" name="Elipse 4"/>
          <p:cNvSpPr/>
          <p:nvPr/>
        </p:nvSpPr>
        <p:spPr>
          <a:xfrm>
            <a:off x="4627037" y="2864584"/>
            <a:ext cx="2851517" cy="564416"/>
          </a:xfrm>
          <a:prstGeom prst="rect">
            <a:avLst/>
          </a:prstGeom>
          <a:noFill/>
          <a:ln w="508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8288" tIns="18288" rIns="18288" bIns="18288" spcCol="1270" anchor="ctr"/>
          <a:lstStyle/>
          <a:p>
            <a:pPr algn="ctr" defTabSz="1280160" fontAlgn="auto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AGENTES     ENVOLVIDOS</a:t>
            </a:r>
          </a:p>
        </p:txBody>
      </p:sp>
      <p:sp>
        <p:nvSpPr>
          <p:cNvPr id="8" name="Retângulo 7"/>
          <p:cNvSpPr/>
          <p:nvPr/>
        </p:nvSpPr>
        <p:spPr>
          <a:xfrm>
            <a:off x="6798922" y="6453336"/>
            <a:ext cx="5371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Estudo baseado em artigo da Horwath HTL Consultoria</a:t>
            </a:r>
          </a:p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6-Tend-Varejo-LATAM</a:t>
            </a:r>
            <a:endParaRPr lang="pt-BR" sz="12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2189410"/>
            <a:ext cx="10349406" cy="334327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8" name="Conector reto 17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7032104" y="2189410"/>
            <a:ext cx="4084710" cy="3385542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TENDÊNCIAS NA HOTELARIA</a:t>
            </a: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sz="1000" dirty="0"/>
          </a:p>
        </p:txBody>
      </p:sp>
      <p:cxnSp>
        <p:nvCxnSpPr>
          <p:cNvPr id="31" name="Conector reto 3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tângulo 36"/>
          <p:cNvSpPr/>
          <p:nvPr/>
        </p:nvSpPr>
        <p:spPr>
          <a:xfrm>
            <a:off x="6794802" y="6343770"/>
            <a:ext cx="5371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hangingPunct="1">
              <a:defRPr/>
            </a:pPr>
            <a:r>
              <a:rPr lang="pt-BR" sz="1200" b="1" i="1" dirty="0">
                <a:solidFill>
                  <a:schemeClr val="bg1"/>
                </a:solidFill>
                <a:latin typeface="+mj-lt"/>
              </a:rPr>
              <a:t>Estudo baseado em artigo da Horwath HTL Consultoria</a:t>
            </a:r>
          </a:p>
          <a:p>
            <a:pPr algn="r" eaLnBrk="1" hangingPunct="1">
              <a:defRPr/>
            </a:pPr>
            <a:r>
              <a:rPr lang="pt-BR" sz="1200" b="1" i="1" dirty="0">
                <a:solidFill>
                  <a:schemeClr val="bg1"/>
                </a:solidFill>
                <a:latin typeface="+mj-lt"/>
              </a:rPr>
              <a:t>6-Tend-Varejo-LATAM</a:t>
            </a:r>
            <a:endParaRPr lang="pt-BR" sz="1200" dirty="0">
              <a:solidFill>
                <a:schemeClr val="bg1"/>
              </a:solidFill>
            </a:endParaRPr>
          </a:p>
        </p:txBody>
      </p:sp>
      <p:sp>
        <p:nvSpPr>
          <p:cNvPr id="38" name="Retângulo 37"/>
          <p:cNvSpPr/>
          <p:nvPr/>
        </p:nvSpPr>
        <p:spPr>
          <a:xfrm>
            <a:off x="767408" y="5753561"/>
            <a:ext cx="33970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maximilianus@pinent.com.br</a:t>
            </a:r>
            <a:endParaRPr lang="pt-BR" dirty="0"/>
          </a:p>
        </p:txBody>
      </p:sp>
      <p:pic>
        <p:nvPicPr>
          <p:cNvPr id="23" name="Imagem 22" descr="https://docs.google.com/a/seghuvaevinho.com.br/uc?id=0B7VTSqVaopnvZEc1dV9WdWhhZVVJRU9VWUlFTTZibFIzdTFB&amp;export=download"/>
          <p:cNvPicPr/>
          <p:nvPr/>
        </p:nvPicPr>
        <p:blipFill>
          <a:blip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9258" y="4581056"/>
            <a:ext cx="3550402" cy="8906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98919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Elipse 4"/>
          <p:cNvSpPr/>
          <p:nvPr/>
        </p:nvSpPr>
        <p:spPr>
          <a:xfrm>
            <a:off x="4627037" y="2864584"/>
            <a:ext cx="2851517" cy="564416"/>
          </a:xfrm>
          <a:prstGeom prst="rect">
            <a:avLst/>
          </a:prstGeom>
          <a:noFill/>
          <a:ln w="508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8288" tIns="18288" rIns="18288" bIns="18288" spcCol="1270" anchor="ctr"/>
          <a:lstStyle/>
          <a:p>
            <a:pPr algn="ctr" defTabSz="1280160" fontAlgn="auto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AGENTES     ENVOLVIDOS</a:t>
            </a:r>
          </a:p>
        </p:txBody>
      </p:sp>
      <p:sp>
        <p:nvSpPr>
          <p:cNvPr id="8" name="Retângulo 7"/>
          <p:cNvSpPr/>
          <p:nvPr/>
        </p:nvSpPr>
        <p:spPr>
          <a:xfrm>
            <a:off x="6081712" y="6503510"/>
            <a:ext cx="53711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hangingPunct="1">
              <a:defRPr/>
            </a:pPr>
            <a:r>
              <a:rPr lang="pt-BR" sz="1200" b="1" i="1" dirty="0">
                <a:solidFill>
                  <a:schemeClr val="bg1"/>
                </a:solidFill>
                <a:latin typeface="+mj-lt"/>
              </a:rPr>
              <a:t>Estudo baseado em artigo da Horwath HTL Consultoria</a:t>
            </a:r>
            <a:endParaRPr lang="pt-BR" sz="1200" dirty="0">
              <a:solidFill>
                <a:schemeClr val="bg1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525" y="1757362"/>
            <a:ext cx="9124950" cy="3343275"/>
          </a:xfrm>
          <a:prstGeom prst="rect">
            <a:avLst/>
          </a:prstGeom>
        </p:spPr>
      </p:pic>
      <p:pic>
        <p:nvPicPr>
          <p:cNvPr id="7" name="Picture 3" descr="C:\Users\Usuário\Desktop\Publicação1.pn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011" b="25841"/>
          <a:stretch/>
        </p:blipFill>
        <p:spPr bwMode="auto">
          <a:xfrm>
            <a:off x="2495600" y="2701192"/>
            <a:ext cx="7651284" cy="1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tângulo 8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0" name="Retângulo 9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7" name="Conector reto 16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aixaDeTexto 17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cxnSp>
        <p:nvCxnSpPr>
          <p:cNvPr id="19" name="Conector reto 18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to 19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to 20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5" descr="C:\Users\Godoh\Documents\Godoh Documentos\Prisma\2013\logo prisma colorid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2424" y="6069601"/>
            <a:ext cx="1182539" cy="4339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97097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Usuário\Desktop\Intercâmbio-na-terceira-ida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6" y="-26989"/>
            <a:ext cx="11016614" cy="6910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tângulo 10"/>
          <p:cNvSpPr/>
          <p:nvPr/>
        </p:nvSpPr>
        <p:spPr>
          <a:xfrm>
            <a:off x="1343473" y="923122"/>
            <a:ext cx="9591913" cy="5357395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2" name="CaixaDeTexto 11"/>
          <p:cNvSpPr txBox="1"/>
          <p:nvPr/>
        </p:nvSpPr>
        <p:spPr>
          <a:xfrm>
            <a:off x="1689111" y="2824133"/>
            <a:ext cx="898659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11480" indent="-411480">
              <a:buFont typeface="Arial" pitchFamily="34" charset="0"/>
              <a:buChar char="•"/>
              <a:defRPr/>
            </a:pPr>
            <a:r>
              <a:rPr lang="pt-BR" sz="1920" dirty="0">
                <a:latin typeface="+mj-lt"/>
              </a:rPr>
              <a:t>Em 2050, pessoas com mais de 65 anos representarão 21% da população total do planeta.  No Brasil atinge quase 20%.</a:t>
            </a:r>
          </a:p>
          <a:p>
            <a:pPr marL="411480" indent="-411480">
              <a:buFont typeface="Arial" pitchFamily="34" charset="0"/>
              <a:buChar char="•"/>
              <a:defRPr/>
            </a:pPr>
            <a:r>
              <a:rPr lang="pt-BR" sz="1920" dirty="0">
                <a:latin typeface="+mj-lt"/>
              </a:rPr>
              <a:t>Com maior segurança financeira e tempo disponível, este segmento exigirá necessidades específicas, a que o setor terá de responder.</a:t>
            </a:r>
          </a:p>
          <a:p>
            <a:pPr marL="411480" indent="-411480">
              <a:buFont typeface="Arial" pitchFamily="34" charset="0"/>
              <a:buChar char="•"/>
              <a:defRPr/>
            </a:pPr>
            <a:r>
              <a:rPr lang="pt-BR" sz="1920" dirty="0">
                <a:latin typeface="+mj-lt"/>
              </a:rPr>
              <a:t>Os turistas da terceira idade irão procurar serviços altamente personalizados. </a:t>
            </a:r>
          </a:p>
          <a:p>
            <a:pPr marL="411480" indent="-411480">
              <a:buFont typeface="Arial" pitchFamily="34" charset="0"/>
              <a:buChar char="•"/>
              <a:defRPr/>
            </a:pPr>
            <a:r>
              <a:rPr lang="pt-BR" sz="1920" dirty="0">
                <a:latin typeface="+mj-lt"/>
              </a:rPr>
              <a:t>Estão dispostos a gastar dinheiro, são viajantes ativos, gostam de conforto e experiências que o façam "rejuvenescer". </a:t>
            </a:r>
          </a:p>
          <a:p>
            <a:pPr marL="411480" indent="-411480">
              <a:buFont typeface="Arial" pitchFamily="34" charset="0"/>
              <a:buChar char="•"/>
              <a:defRPr/>
            </a:pPr>
            <a:r>
              <a:rPr lang="pt-BR" sz="1920" dirty="0">
                <a:latin typeface="+mj-lt"/>
              </a:rPr>
              <a:t>Saúde e bem-estar são duas das principais razões para viajar, pois, este tipo de turista gosta de atividades estimulantes física, psicológica e espiritualmente. Não é uma questão material, mas de "experiência".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1343472" y="1700808"/>
            <a:ext cx="9764285" cy="68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pt-BR" sz="3840" b="1" cap="small" dirty="0">
                <a:solidFill>
                  <a:schemeClr val="tx2"/>
                </a:solidFill>
                <a:latin typeface="+mj-lt"/>
              </a:rPr>
              <a:t>Protagonismo da Terceira Idade</a:t>
            </a:r>
          </a:p>
        </p:txBody>
      </p:sp>
      <p:sp>
        <p:nvSpPr>
          <p:cNvPr id="14" name="CaixaDeTexto 14"/>
          <p:cNvSpPr txBox="1">
            <a:spLocks noChangeArrowheads="1"/>
          </p:cNvSpPr>
          <p:nvPr/>
        </p:nvSpPr>
        <p:spPr bwMode="auto">
          <a:xfrm>
            <a:off x="2007454" y="779383"/>
            <a:ext cx="115062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pt-BR" sz="12000" i="1" dirty="0">
                <a:solidFill>
                  <a:schemeClr val="tx2"/>
                </a:solidFill>
                <a:latin typeface="+mj-lt"/>
              </a:rPr>
              <a:t>1</a:t>
            </a:r>
          </a:p>
        </p:txBody>
      </p:sp>
      <p:sp>
        <p:nvSpPr>
          <p:cNvPr id="8" name="Retângulo 7"/>
          <p:cNvSpPr/>
          <p:nvPr/>
        </p:nvSpPr>
        <p:spPr>
          <a:xfrm>
            <a:off x="0" y="-27383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5087888" y="17240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CaixaDeTexto 9"/>
          <p:cNvSpPr txBox="1"/>
          <p:nvPr/>
        </p:nvSpPr>
        <p:spPr>
          <a:xfrm>
            <a:off x="767408" y="222275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6170036" y="261548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7134278" y="264307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8355933" y="261548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9601841" y="291045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11116814" y="279055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21" name="Conector reto 20"/>
          <p:cNvCxnSpPr/>
          <p:nvPr/>
        </p:nvCxnSpPr>
        <p:spPr>
          <a:xfrm>
            <a:off x="9480376" y="-27384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aixaDeTexto 21"/>
          <p:cNvSpPr txBox="1"/>
          <p:nvPr/>
        </p:nvSpPr>
        <p:spPr>
          <a:xfrm>
            <a:off x="5110439" y="233264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cxnSp>
        <p:nvCxnSpPr>
          <p:cNvPr id="23" name="Conector reto 22"/>
          <p:cNvCxnSpPr/>
          <p:nvPr/>
        </p:nvCxnSpPr>
        <p:spPr>
          <a:xfrm>
            <a:off x="11028956" y="-27384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>
            <a:off x="8256240" y="-27384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to 24"/>
          <p:cNvCxnSpPr/>
          <p:nvPr/>
        </p:nvCxnSpPr>
        <p:spPr>
          <a:xfrm>
            <a:off x="7064605" y="-27384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79328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Usuário\Desktop\millennials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6" y="0"/>
            <a:ext cx="1101661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ângulo 7"/>
          <p:cNvSpPr/>
          <p:nvPr/>
        </p:nvSpPr>
        <p:spPr>
          <a:xfrm>
            <a:off x="1343473" y="923122"/>
            <a:ext cx="9591913" cy="5357395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1689111" y="2824133"/>
            <a:ext cx="898659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pt-BR" sz="1920" dirty="0">
                <a:latin typeface="+mj-lt"/>
              </a:rPr>
              <a:t>Os turistas da chamada “Geração Y” (entre 18 e 34 anos) devem representar 50% de todos os viajantes em 2025. Na bagagem levam tecnologia, que complementam com interação e experiência emocional no destino. São turistas que procuram experiências interativas, emocionais e que permitam explorar.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pt-BR" sz="1920" dirty="0">
                <a:latin typeface="+mj-lt"/>
              </a:rPr>
              <a:t>Por outro lado os turistas da "Geração Z" (nascidos no final da década de 90 até o presente) são mais jovens, mais informados, com grau elevado de escolaridade, estilo de vida dinâmico, adeptos das tecnologias e redes sociais. É um tipo de turista que gasta o seu dinheiro rapidamente e que procura informações em tempo real.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pt-BR" sz="1920" dirty="0">
                <a:latin typeface="+mj-lt"/>
              </a:rPr>
              <a:t>Empatia e conexão entre os serviços de turismo e a vida quotidiana são uma prioridade.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1343472" y="1700808"/>
            <a:ext cx="9764285" cy="68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pt-BR" sz="3840" b="1" cap="small" dirty="0">
                <a:solidFill>
                  <a:schemeClr val="tx2"/>
                </a:solidFill>
                <a:latin typeface="+mj-lt"/>
              </a:rPr>
              <a:t>Amanhecer das Novas Gerações</a:t>
            </a:r>
          </a:p>
        </p:txBody>
      </p:sp>
      <p:sp>
        <p:nvSpPr>
          <p:cNvPr id="11" name="CaixaDeTexto 14"/>
          <p:cNvSpPr txBox="1">
            <a:spLocks noChangeArrowheads="1"/>
          </p:cNvSpPr>
          <p:nvPr/>
        </p:nvSpPr>
        <p:spPr bwMode="auto">
          <a:xfrm>
            <a:off x="2007454" y="779383"/>
            <a:ext cx="115062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pt-BR" sz="12000" i="1" dirty="0">
                <a:solidFill>
                  <a:schemeClr val="tx2"/>
                </a:solidFill>
                <a:latin typeface="+mj-lt"/>
              </a:rPr>
              <a:t>2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0" y="-27383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4" name="Retângulo 13"/>
          <p:cNvSpPr/>
          <p:nvPr/>
        </p:nvSpPr>
        <p:spPr>
          <a:xfrm>
            <a:off x="5087888" y="17240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CaixaDeTexto 14"/>
          <p:cNvSpPr txBox="1"/>
          <p:nvPr/>
        </p:nvSpPr>
        <p:spPr>
          <a:xfrm>
            <a:off x="767408" y="222275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6170036" y="261548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7134278" y="264307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8355933" y="261548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9601841" y="291045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11116814" y="279055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21" name="Conector reto 20"/>
          <p:cNvCxnSpPr/>
          <p:nvPr/>
        </p:nvCxnSpPr>
        <p:spPr>
          <a:xfrm>
            <a:off x="9480376" y="-27384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aixaDeTexto 21"/>
          <p:cNvSpPr txBox="1"/>
          <p:nvPr/>
        </p:nvSpPr>
        <p:spPr>
          <a:xfrm>
            <a:off x="5110439" y="233264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cxnSp>
        <p:nvCxnSpPr>
          <p:cNvPr id="23" name="Conector reto 22"/>
          <p:cNvCxnSpPr/>
          <p:nvPr/>
        </p:nvCxnSpPr>
        <p:spPr>
          <a:xfrm>
            <a:off x="11028956" y="-27384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>
            <a:off x="8256240" y="-27384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to 24"/>
          <p:cNvCxnSpPr/>
          <p:nvPr/>
        </p:nvCxnSpPr>
        <p:spPr>
          <a:xfrm>
            <a:off x="7064605" y="-27384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9682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ário\Desktop\fo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609" y="0"/>
            <a:ext cx="110359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1343473" y="923122"/>
            <a:ext cx="9591913" cy="5357395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1689111" y="2824134"/>
            <a:ext cx="8986598" cy="39333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pt-BR" sz="1920" dirty="0">
                <a:latin typeface="+mj-lt"/>
              </a:rPr>
              <a:t>A classe média deve englobar 4,9 mil milhões de pessoas em 2030. Será sobretudo um impacto oriundo da Ásia, com uma estagnação na Europa. Com acesso a mais informação, estes novos viajantes terão também maior controle sobre todo o processo da sua viagem.  E temos que ofertar atividades para toda família.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pt-BR" sz="1920" dirty="0">
                <a:latin typeface="+mj-lt"/>
              </a:rPr>
              <a:t>O crescimento da classe média é notório em nível nacional e nível mundial também terá grande influência no funcionamento do Turismo. Fazendo parte da classe média, o viajante passa a procurar companhias aéreas de baixo custo, facilidade de pagamento e descontos nos serviços.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pt-BR" sz="1920" dirty="0">
                <a:latin typeface="+mj-lt"/>
              </a:rPr>
              <a:t>Além disso, o setor terá de se adaptar a novas culturas, pois será na China e na Índia que a classe média irá aumentar, assim como a alternativas comportamentais do publico nacional. Terão de existir produtos que respeitem os hábitos destes mercados. Um dos exemplos será a comida vegetariana e alguns símbolos que poderão ser ofensivos.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1343472" y="1700808"/>
            <a:ext cx="9764285" cy="68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pt-BR" sz="3840" b="1" cap="small" dirty="0">
                <a:solidFill>
                  <a:schemeClr val="tx2"/>
                </a:solidFill>
                <a:latin typeface="+mj-lt"/>
              </a:rPr>
              <a:t>Classe Média Emergente</a:t>
            </a:r>
          </a:p>
        </p:txBody>
      </p:sp>
      <p:sp>
        <p:nvSpPr>
          <p:cNvPr id="11" name="CaixaDeTexto 14"/>
          <p:cNvSpPr txBox="1">
            <a:spLocks noChangeArrowheads="1"/>
          </p:cNvSpPr>
          <p:nvPr/>
        </p:nvSpPr>
        <p:spPr bwMode="auto">
          <a:xfrm>
            <a:off x="2007454" y="779383"/>
            <a:ext cx="115062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pt-BR" sz="12000" i="1" dirty="0">
                <a:solidFill>
                  <a:schemeClr val="tx2"/>
                </a:solidFill>
                <a:latin typeface="+mj-lt"/>
              </a:rPr>
              <a:t>3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4" name="Retângulo 13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CaixaDeTexto 14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21" name="Conector reto 20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aixaDeTexto 21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cxnSp>
        <p:nvCxnSpPr>
          <p:cNvPr id="23" name="Conector reto 22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to 24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3047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uário\Desktop\Dollarphotoclub_8464796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6" y="-32386"/>
            <a:ext cx="11060430" cy="6883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343473" y="923122"/>
            <a:ext cx="9591913" cy="5357395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1689111" y="2824134"/>
            <a:ext cx="898659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pt-BR" sz="1920" dirty="0">
                <a:latin typeface="+mj-lt"/>
              </a:rPr>
              <a:t>Os novos destinos em alta serão Ásia, América do Sul, Leste da Europa e África.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pt-BR" sz="1920" dirty="0">
                <a:latin typeface="+mj-lt"/>
              </a:rPr>
              <a:t>Nestas regiões são vários os países que já deram passos para a sua afirmação como destino turístico- atenção ao acesso  a informações e aumento da concorrência.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pt-BR" sz="1920" dirty="0">
                <a:latin typeface="+mj-lt"/>
              </a:rPr>
              <a:t>Os frutos dessa exploração do potencial turístico começam a solidificar nos próximos anos, com a chegada de mais pessoas.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1343472" y="1700808"/>
            <a:ext cx="9764285" cy="68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pt-BR" sz="3840" b="1" cap="small" dirty="0">
                <a:solidFill>
                  <a:schemeClr val="tx2"/>
                </a:solidFill>
                <a:latin typeface="+mj-lt"/>
              </a:rPr>
              <a:t>Afirmação de Novos Destinos</a:t>
            </a:r>
          </a:p>
        </p:txBody>
      </p:sp>
      <p:sp>
        <p:nvSpPr>
          <p:cNvPr id="9" name="CaixaDeTexto 14"/>
          <p:cNvSpPr txBox="1">
            <a:spLocks noChangeArrowheads="1"/>
          </p:cNvSpPr>
          <p:nvPr/>
        </p:nvSpPr>
        <p:spPr bwMode="auto">
          <a:xfrm>
            <a:off x="2007454" y="779383"/>
            <a:ext cx="115062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pt-BR" sz="12000" i="1" dirty="0">
                <a:solidFill>
                  <a:schemeClr val="tx2"/>
                </a:solidFill>
                <a:latin typeface="+mj-lt"/>
              </a:rPr>
              <a:t>4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-27383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5087888" y="17240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CaixaDeTexto 12"/>
          <p:cNvSpPr txBox="1"/>
          <p:nvPr/>
        </p:nvSpPr>
        <p:spPr>
          <a:xfrm>
            <a:off x="767408" y="222275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6170036" y="261548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7134278" y="264307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8355933" y="261548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9601841" y="291045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11116814" y="279055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9" name="Conector reto 18"/>
          <p:cNvCxnSpPr/>
          <p:nvPr/>
        </p:nvCxnSpPr>
        <p:spPr>
          <a:xfrm>
            <a:off x="9480376" y="-27384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aixaDeTexto 19"/>
          <p:cNvSpPr txBox="1"/>
          <p:nvPr/>
        </p:nvSpPr>
        <p:spPr>
          <a:xfrm>
            <a:off x="5110439" y="233264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cxnSp>
        <p:nvCxnSpPr>
          <p:cNvPr id="21" name="Conector reto 20"/>
          <p:cNvCxnSpPr/>
          <p:nvPr/>
        </p:nvCxnSpPr>
        <p:spPr>
          <a:xfrm>
            <a:off x="11028956" y="-27384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to 21"/>
          <p:cNvCxnSpPr/>
          <p:nvPr/>
        </p:nvCxnSpPr>
        <p:spPr>
          <a:xfrm>
            <a:off x="8256240" y="-27384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7064605" y="-27384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4932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Usuário\Desktop\parigi-attenta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6" y="0"/>
            <a:ext cx="1103358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/>
          <p:cNvSpPr/>
          <p:nvPr/>
        </p:nvSpPr>
        <p:spPr>
          <a:xfrm>
            <a:off x="1343473" y="923122"/>
            <a:ext cx="9591913" cy="5357395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1689111" y="2824133"/>
            <a:ext cx="8986598" cy="36379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pt-BR" sz="1920" dirty="0">
                <a:latin typeface="+mj-lt"/>
              </a:rPr>
              <a:t>O mapa do turismo mundial muda de forma cada vez mais rápida porque milhões de viajantes tendem a evitar o risco de atentados, violência urbana, epidemias e crises migratórias. Uma vez manchada a confiança no destino, é preciso muito tempo para recuperá-la.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pt-BR" sz="1920" dirty="0">
                <a:latin typeface="+mj-lt"/>
              </a:rPr>
              <a:t>Terrorismo e instabilidade política terão cada vez mais peso na escolha do destino, assim como na própria decisão de viajar ou não. O exemplo mais claro foi o da Tunísia, que em 2015 perdeu dois milhões de turistas por conta dos atentados aos estrangeiros.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pt-BR" sz="1920" dirty="0">
                <a:latin typeface="+mj-lt"/>
              </a:rPr>
              <a:t>As epidemias também penalizam o setor, como ocorreu com o ebola na África, o chikungunya no Caribe e o Mers na Coreia do Sul. É preciso manter toda a cadeia turística informada sobre as possíveis doença, com informações esclarecedoras e noções básicas de prevenção.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1343472" y="1700808"/>
            <a:ext cx="9764285" cy="68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pt-BR" sz="3840" b="1" cap="small" dirty="0">
                <a:solidFill>
                  <a:schemeClr val="tx2"/>
                </a:solidFill>
                <a:latin typeface="+mj-lt"/>
              </a:rPr>
              <a:t>Segurança</a:t>
            </a:r>
          </a:p>
        </p:txBody>
      </p:sp>
      <p:sp>
        <p:nvSpPr>
          <p:cNvPr id="10" name="CaixaDeTexto 14"/>
          <p:cNvSpPr txBox="1">
            <a:spLocks noChangeArrowheads="1"/>
          </p:cNvSpPr>
          <p:nvPr/>
        </p:nvSpPr>
        <p:spPr bwMode="auto">
          <a:xfrm>
            <a:off x="2007454" y="779383"/>
            <a:ext cx="115062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pt-BR" sz="12000" i="1" dirty="0">
                <a:solidFill>
                  <a:schemeClr val="tx2"/>
                </a:solidFill>
                <a:latin typeface="+mj-lt"/>
              </a:rPr>
              <a:t>5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3" name="Retângulo 12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CaixaDeTexto 13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20" name="Conector reto 19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aixaDeTexto 20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cxnSp>
        <p:nvCxnSpPr>
          <p:cNvPr id="22" name="Conector reto 21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26729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uário\Desktop\bmtrv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6" y="0"/>
            <a:ext cx="11016614" cy="6852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" descr="C:\Users\Usuário\Desktop\BARRA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6" y="0"/>
            <a:ext cx="60486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343473" y="923122"/>
            <a:ext cx="9591913" cy="5357395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1689111" y="2824133"/>
            <a:ext cx="898659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pt-BR" sz="1920" dirty="0">
                <a:latin typeface="+mj-lt"/>
              </a:rPr>
              <a:t>A tecnologia já faz parte integrante da vida das pessoas e a internet alterou a forma como o turista vive a sua viagem. O seu percurso começa com a internet, com a pesquisa e reserva, continua com a partilha dos momentos e experiências e termina com o feedback que lhe é solicitado.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pt-BR" sz="1920" dirty="0">
                <a:latin typeface="+mj-lt"/>
              </a:rPr>
              <a:t>A tecnologia associada a internet é o elemento que vai mudar todo o jogo para o mercado hoteleiro, abrindo ainda mais o leque de opções. A internet já alterou a forma de procurar e reservar viagens.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pt-BR" sz="1920" dirty="0">
                <a:latin typeface="+mj-lt"/>
              </a:rPr>
              <a:t>Agora é a vez da hotelaria. Robôs, quadros interativos, aparelhos que permitem ajustar as preferências do quarto, "check in" feito através do celular, são opções já visíveis em algumas unidades hoteleiras.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1343472" y="1700808"/>
            <a:ext cx="9764285" cy="68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pt-BR" sz="3840" b="1" cap="small" dirty="0">
                <a:solidFill>
                  <a:schemeClr val="tx2"/>
                </a:solidFill>
                <a:latin typeface="+mj-lt"/>
              </a:rPr>
              <a:t>Turismo Tecnológico</a:t>
            </a:r>
          </a:p>
        </p:txBody>
      </p:sp>
      <p:sp>
        <p:nvSpPr>
          <p:cNvPr id="9" name="CaixaDeTexto 14"/>
          <p:cNvSpPr txBox="1">
            <a:spLocks noChangeArrowheads="1"/>
          </p:cNvSpPr>
          <p:nvPr/>
        </p:nvSpPr>
        <p:spPr bwMode="auto">
          <a:xfrm>
            <a:off x="2007454" y="779383"/>
            <a:ext cx="115062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pt-BR" sz="12000" i="1" dirty="0">
                <a:solidFill>
                  <a:schemeClr val="tx2"/>
                </a:solidFill>
                <a:latin typeface="+mj-lt"/>
              </a:rPr>
              <a:t>6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CaixaDeTexto 12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9" name="Conector reto 18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aixaDeTexto 19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cxnSp>
        <p:nvCxnSpPr>
          <p:cNvPr id="21" name="Conector reto 2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to 2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85982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Usuário\Desktop\photo-1435163570436-d7c1dee361c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6" y="-1"/>
            <a:ext cx="1106043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" descr="C:\Users\Usuário\Desktop\BARRA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6" y="0"/>
            <a:ext cx="60486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343473" y="923122"/>
            <a:ext cx="9591913" cy="5357395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1689111" y="2824134"/>
            <a:ext cx="8986598" cy="18651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1920" dirty="0">
                <a:latin typeface="+mj-lt"/>
              </a:rPr>
              <a:t>Hoje passa-se mais tempo em frente à tela do celular do que da televisão. </a:t>
            </a:r>
          </a:p>
          <a:p>
            <a:pPr>
              <a:defRPr/>
            </a:pPr>
            <a:r>
              <a:rPr lang="pt-BR" sz="1920" dirty="0">
                <a:latin typeface="+mj-lt"/>
              </a:rPr>
              <a:t>Os smartphones são também uma porta privilegiada para as redes sociais. </a:t>
            </a:r>
          </a:p>
          <a:p>
            <a:pPr>
              <a:defRPr/>
            </a:pPr>
            <a:r>
              <a:rPr lang="pt-BR" sz="1920" dirty="0">
                <a:latin typeface="+mj-lt"/>
              </a:rPr>
              <a:t>A tomada de decisão torna-se mais rápida, beneficiando-se das plataformas de economia partilhada. </a:t>
            </a:r>
          </a:p>
          <a:p>
            <a:pPr>
              <a:defRPr/>
            </a:pPr>
            <a:r>
              <a:rPr lang="pt-BR" sz="1920" dirty="0">
                <a:latin typeface="+mj-lt"/>
              </a:rPr>
              <a:t>A expectativa é de que os celulares representem 30% da origem do negócio turístico em 2017.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1343472" y="1700808"/>
            <a:ext cx="9764285" cy="68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pt-BR" sz="3840" b="1" cap="small" dirty="0">
                <a:solidFill>
                  <a:schemeClr val="tx2"/>
                </a:solidFill>
                <a:latin typeface="+mj-lt"/>
              </a:rPr>
              <a:t>Canais Digitais</a:t>
            </a:r>
          </a:p>
        </p:txBody>
      </p:sp>
      <p:sp>
        <p:nvSpPr>
          <p:cNvPr id="9" name="CaixaDeTexto 14"/>
          <p:cNvSpPr txBox="1">
            <a:spLocks noChangeArrowheads="1"/>
          </p:cNvSpPr>
          <p:nvPr/>
        </p:nvSpPr>
        <p:spPr bwMode="auto">
          <a:xfrm>
            <a:off x="2007454" y="779383"/>
            <a:ext cx="115062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pt-BR" sz="12000" i="1" dirty="0">
                <a:solidFill>
                  <a:schemeClr val="tx2"/>
                </a:solidFill>
                <a:latin typeface="+mj-lt"/>
              </a:rPr>
              <a:t>7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CaixaDeTexto 12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9" name="Conector reto 18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aixaDeTexto 19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cxnSp>
        <p:nvCxnSpPr>
          <p:cNvPr id="21" name="Conector reto 2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to 2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27936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uário\Desktop\Customer-satisfaction-hear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6" y="0"/>
            <a:ext cx="11025047" cy="6889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343473" y="923122"/>
            <a:ext cx="9591913" cy="5357395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1689111" y="2824133"/>
            <a:ext cx="8986598" cy="24560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1920" dirty="0">
                <a:latin typeface="+mj-lt"/>
              </a:rPr>
              <a:t>A forma como é feita a fidelização do cliente também terá de se alterar, uma vez que o perfil do turista está mudando. </a:t>
            </a:r>
          </a:p>
          <a:p>
            <a:pPr>
              <a:defRPr/>
            </a:pPr>
            <a:r>
              <a:rPr lang="pt-BR" sz="1920" dirty="0">
                <a:latin typeface="+mj-lt"/>
              </a:rPr>
              <a:t>Para continuar a privilegiar este item, o caminho está na mudança da sua estrutura. A fidelização terá de abandonar a lógica do “acumular e ganhar”; ou seja, recomenda que se conquistem clientes com a oferta de serviços e não de cartões de pontos ou de clientes. </a:t>
            </a:r>
          </a:p>
          <a:p>
            <a:pPr>
              <a:defRPr/>
            </a:pPr>
            <a:r>
              <a:rPr lang="pt-BR" sz="1920" dirty="0">
                <a:latin typeface="+mj-lt"/>
              </a:rPr>
              <a:t>Por exemplo: não basta acumular milhas para depois descontar numa viagem. O que conta agora são as promoções exclusivas para os clientes frequentes.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1343472" y="1700808"/>
            <a:ext cx="9764285" cy="68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pt-BR" sz="3840" b="1" cap="small" dirty="0">
                <a:solidFill>
                  <a:schemeClr val="tx2"/>
                </a:solidFill>
                <a:latin typeface="+mj-lt"/>
              </a:rPr>
              <a:t>Fidelização dos Clientes</a:t>
            </a:r>
          </a:p>
        </p:txBody>
      </p:sp>
      <p:sp>
        <p:nvSpPr>
          <p:cNvPr id="9" name="CaixaDeTexto 14"/>
          <p:cNvSpPr txBox="1">
            <a:spLocks noChangeArrowheads="1"/>
          </p:cNvSpPr>
          <p:nvPr/>
        </p:nvSpPr>
        <p:spPr bwMode="auto">
          <a:xfrm>
            <a:off x="2007454" y="779383"/>
            <a:ext cx="115062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pt-BR" sz="12000" i="1" dirty="0">
                <a:solidFill>
                  <a:schemeClr val="tx2"/>
                </a:solidFill>
                <a:latin typeface="+mj-lt"/>
              </a:rPr>
              <a:t>8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CaixaDeTexto 12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9" name="Conector reto 18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aixaDeTexto 19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cxnSp>
        <p:nvCxnSpPr>
          <p:cNvPr id="21" name="Conector reto 2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to 2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7163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uário\Desktop\gaya_spa_para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6" y="-27384"/>
            <a:ext cx="11016614" cy="6910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343473" y="923122"/>
            <a:ext cx="9591913" cy="5357395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1689111" y="2824133"/>
            <a:ext cx="898659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1920" dirty="0">
                <a:latin typeface="+mj-lt"/>
              </a:rPr>
              <a:t>Este tópico torna-se um elemento cada vez mais forte na decisão. </a:t>
            </a:r>
          </a:p>
          <a:p>
            <a:pPr>
              <a:defRPr/>
            </a:pPr>
            <a:r>
              <a:rPr lang="pt-BR" sz="1920" dirty="0">
                <a:latin typeface="+mj-lt"/>
              </a:rPr>
              <a:t>A procura por produtos de tratamento, relaxamento, exercícios e dieta saudável estão cada vez mais subindo nas prioridades dos viajantes. </a:t>
            </a:r>
          </a:p>
          <a:p>
            <a:pPr>
              <a:defRPr/>
            </a:pPr>
            <a:r>
              <a:rPr lang="pt-BR" sz="1920" dirty="0">
                <a:latin typeface="+mj-lt"/>
              </a:rPr>
              <a:t>Há outras estratégias para aproveitar esta tendência nos detalhes, tais como preparar a iluminação dos quartos no sentido de permitir um repouso absoluto dos hóspedes.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1343472" y="1700808"/>
            <a:ext cx="9764285" cy="68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pt-BR" sz="3840" b="1" cap="small" dirty="0">
                <a:solidFill>
                  <a:schemeClr val="tx2"/>
                </a:solidFill>
                <a:latin typeface="+mj-lt"/>
              </a:rPr>
              <a:t>Saúde e Bem-Estar</a:t>
            </a:r>
          </a:p>
        </p:txBody>
      </p:sp>
      <p:sp>
        <p:nvSpPr>
          <p:cNvPr id="9" name="CaixaDeTexto 14"/>
          <p:cNvSpPr txBox="1">
            <a:spLocks noChangeArrowheads="1"/>
          </p:cNvSpPr>
          <p:nvPr/>
        </p:nvSpPr>
        <p:spPr bwMode="auto">
          <a:xfrm>
            <a:off x="2007454" y="779383"/>
            <a:ext cx="115062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pt-BR" sz="12000" i="1" dirty="0">
                <a:solidFill>
                  <a:schemeClr val="tx2"/>
                </a:solidFill>
                <a:latin typeface="+mj-lt"/>
              </a:rPr>
              <a:t>9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0" y="-27383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5087888" y="17240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CaixaDeTexto 12"/>
          <p:cNvSpPr txBox="1"/>
          <p:nvPr/>
        </p:nvSpPr>
        <p:spPr>
          <a:xfrm>
            <a:off x="767408" y="222275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6170036" y="261548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7134278" y="264307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8355933" y="261548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9601841" y="291045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11116814" y="279055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9" name="Conector reto 18"/>
          <p:cNvCxnSpPr/>
          <p:nvPr/>
        </p:nvCxnSpPr>
        <p:spPr>
          <a:xfrm>
            <a:off x="9480376" y="-27384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aixaDeTexto 19"/>
          <p:cNvSpPr txBox="1"/>
          <p:nvPr/>
        </p:nvSpPr>
        <p:spPr>
          <a:xfrm>
            <a:off x="5110439" y="233264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cxnSp>
        <p:nvCxnSpPr>
          <p:cNvPr id="21" name="Conector reto 20"/>
          <p:cNvCxnSpPr/>
          <p:nvPr/>
        </p:nvCxnSpPr>
        <p:spPr>
          <a:xfrm>
            <a:off x="11028956" y="-27384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to 21"/>
          <p:cNvCxnSpPr/>
          <p:nvPr/>
        </p:nvCxnSpPr>
        <p:spPr>
          <a:xfrm>
            <a:off x="8256240" y="-27384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7064605" y="-27384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22954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ário\Desktop\foto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7" y="-27383"/>
            <a:ext cx="11060429" cy="6867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tângulo 6"/>
          <p:cNvSpPr/>
          <p:nvPr/>
        </p:nvSpPr>
        <p:spPr>
          <a:xfrm>
            <a:off x="1343473" y="923122"/>
            <a:ext cx="9591913" cy="5357395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1689111" y="2824133"/>
            <a:ext cx="8986598" cy="2160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1920" dirty="0">
                <a:latin typeface="+mj-lt"/>
              </a:rPr>
              <a:t>O turismo representa já 10% do PIB mundial e avança a um ritmo acelerado. A "pegada ecológica" da atividade é cada vez mais tida em conta, assim como o respeito pelo estilo de vida e tradições dos locais visitados. </a:t>
            </a:r>
          </a:p>
          <a:p>
            <a:pPr>
              <a:defRPr/>
            </a:pPr>
            <a:r>
              <a:rPr lang="pt-BR" sz="1920" dirty="0">
                <a:latin typeface="+mj-lt"/>
              </a:rPr>
              <a:t>É uma questão de valorizar as diferenças de identidade e patrimônio. O estudo recomenda que todos os setores deverão funcionar em consonância. </a:t>
            </a:r>
          </a:p>
          <a:p>
            <a:pPr>
              <a:defRPr/>
            </a:pPr>
            <a:r>
              <a:rPr lang="pt-BR" sz="1920" dirty="0">
                <a:latin typeface="+mj-lt"/>
              </a:rPr>
              <a:t>Os turistas deverão respeitar os locais, a cultura e o ambiente, bem como os viajantes precisam de se sentir parte integrante do meio que visitam.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1343472" y="1700808"/>
            <a:ext cx="9764285" cy="68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pt-BR" sz="3840" b="1" cap="small" dirty="0">
                <a:solidFill>
                  <a:schemeClr val="tx2"/>
                </a:solidFill>
                <a:latin typeface="+mj-lt"/>
              </a:rPr>
              <a:t>Sustentabilidade</a:t>
            </a:r>
          </a:p>
        </p:txBody>
      </p:sp>
      <p:sp>
        <p:nvSpPr>
          <p:cNvPr id="10" name="CaixaDeTexto 14"/>
          <p:cNvSpPr txBox="1">
            <a:spLocks noChangeArrowheads="1"/>
          </p:cNvSpPr>
          <p:nvPr/>
        </p:nvSpPr>
        <p:spPr bwMode="auto">
          <a:xfrm>
            <a:off x="2007453" y="779383"/>
            <a:ext cx="210112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pt-BR" sz="12000" i="1" dirty="0">
                <a:solidFill>
                  <a:schemeClr val="tx2"/>
                </a:solidFill>
                <a:latin typeface="+mj-lt"/>
              </a:rPr>
              <a:t>10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0" y="-27383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3" name="Retângulo 12"/>
          <p:cNvSpPr/>
          <p:nvPr/>
        </p:nvSpPr>
        <p:spPr>
          <a:xfrm>
            <a:off x="5087888" y="17240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CaixaDeTexto 13"/>
          <p:cNvSpPr txBox="1"/>
          <p:nvPr/>
        </p:nvSpPr>
        <p:spPr>
          <a:xfrm>
            <a:off x="767408" y="222275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6170036" y="261548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7134278" y="264307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8355933" y="261548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9601841" y="291045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11116814" y="279055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20" name="Conector reto 19"/>
          <p:cNvCxnSpPr/>
          <p:nvPr/>
        </p:nvCxnSpPr>
        <p:spPr>
          <a:xfrm>
            <a:off x="9480376" y="-27384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aixaDeTexto 20"/>
          <p:cNvSpPr txBox="1"/>
          <p:nvPr/>
        </p:nvSpPr>
        <p:spPr>
          <a:xfrm>
            <a:off x="5110439" y="233264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cxnSp>
        <p:nvCxnSpPr>
          <p:cNvPr id="22" name="Conector reto 21"/>
          <p:cNvCxnSpPr/>
          <p:nvPr/>
        </p:nvCxnSpPr>
        <p:spPr>
          <a:xfrm>
            <a:off x="11028956" y="-27384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to 22"/>
          <p:cNvCxnSpPr/>
          <p:nvPr/>
        </p:nvCxnSpPr>
        <p:spPr>
          <a:xfrm>
            <a:off x="8256240" y="-27384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to 23"/>
          <p:cNvCxnSpPr/>
          <p:nvPr/>
        </p:nvCxnSpPr>
        <p:spPr>
          <a:xfrm>
            <a:off x="7064605" y="-27384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46154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6" name="Elipse 4"/>
          <p:cNvSpPr/>
          <p:nvPr/>
        </p:nvSpPr>
        <p:spPr>
          <a:xfrm>
            <a:off x="4627037" y="2864584"/>
            <a:ext cx="2851517" cy="564416"/>
          </a:xfrm>
          <a:prstGeom prst="rect">
            <a:avLst/>
          </a:prstGeom>
          <a:noFill/>
          <a:ln w="508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8288" tIns="18288" rIns="18288" bIns="18288" spcCol="1270" anchor="ctr"/>
          <a:lstStyle/>
          <a:p>
            <a:pPr algn="ctr" defTabSz="1280160" fontAlgn="auto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defRPr/>
            </a:pPr>
            <a:r>
              <a:rPr lang="pt-BR" b="1" dirty="0">
                <a:solidFill>
                  <a:schemeClr val="bg1"/>
                </a:solidFill>
              </a:rPr>
              <a:t>AGENTES     ENVOLVIDOS</a:t>
            </a:r>
          </a:p>
        </p:txBody>
      </p:sp>
      <p:sp>
        <p:nvSpPr>
          <p:cNvPr id="8" name="Retângulo 7"/>
          <p:cNvSpPr/>
          <p:nvPr/>
        </p:nvSpPr>
        <p:spPr>
          <a:xfrm>
            <a:off x="6798922" y="6453336"/>
            <a:ext cx="5371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Estudo baseado em artigo da Horwath HTL Consultoria</a:t>
            </a:r>
          </a:p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6-Tend-Varejo-LATAM</a:t>
            </a:r>
            <a:endParaRPr lang="pt-BR" sz="12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2189410"/>
            <a:ext cx="10349406" cy="334327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8" name="Conector reto 17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7032104" y="2189410"/>
            <a:ext cx="4084710" cy="3385542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TENDÊNCIAS NA HOTELARIA</a:t>
            </a: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sz="1000" dirty="0"/>
          </a:p>
        </p:txBody>
      </p:sp>
      <p:cxnSp>
        <p:nvCxnSpPr>
          <p:cNvPr id="31" name="Conector reto 3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25167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rcRect l="19879" t="28816" r="21976" b="22103"/>
          <a:stretch/>
        </p:blipFill>
        <p:spPr>
          <a:xfrm>
            <a:off x="1127448" y="1340768"/>
            <a:ext cx="10469449" cy="4968552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5087888" y="44624"/>
            <a:ext cx="2808312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5110438" y="260648"/>
            <a:ext cx="3001785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b="1" dirty="0">
                <a:solidFill>
                  <a:schemeClr val="bg1"/>
                </a:solidFill>
                <a:latin typeface="Arial Narrow" panose="020B0606020202030204" pitchFamily="34" charset="0"/>
              </a:rPr>
              <a:t>categoria de consumo</a:t>
            </a:r>
          </a:p>
        </p:txBody>
      </p:sp>
    </p:spTree>
    <p:extLst>
      <p:ext uri="{BB962C8B-B14F-4D97-AF65-F5344CB8AC3E}">
        <p14:creationId xmlns:p14="http://schemas.microsoft.com/office/powerpoint/2010/main" val="23708004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6798922" y="6453336"/>
            <a:ext cx="5371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Estudo baseado em artigo da Horwath HTL Consultoria</a:t>
            </a:r>
          </a:p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6-Tend-Varejo-LATAM</a:t>
            </a:r>
            <a:endParaRPr lang="pt-BR" sz="12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62"/>
          <a:stretch/>
        </p:blipFill>
        <p:spPr>
          <a:xfrm>
            <a:off x="6528048" y="2189410"/>
            <a:ext cx="4588766" cy="334327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8" name="Conector reto 17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7032104" y="2189410"/>
            <a:ext cx="4084710" cy="3385542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WEARABLE DEVICES</a:t>
            </a:r>
          </a:p>
          <a:p>
            <a:pPr algn="ctr"/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sz="1000" dirty="0"/>
          </a:p>
        </p:txBody>
      </p:sp>
      <p:cxnSp>
        <p:nvCxnSpPr>
          <p:cNvPr id="31" name="Conector reto 3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Imagem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2666" y="5599389"/>
            <a:ext cx="3123584" cy="1140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8400" y="1337528"/>
            <a:ext cx="3272117" cy="17669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Espaço Reservado para Conteúdo 2"/>
          <p:cNvSpPr txBox="1">
            <a:spLocks/>
          </p:cNvSpPr>
          <p:nvPr/>
        </p:nvSpPr>
        <p:spPr bwMode="auto">
          <a:xfrm>
            <a:off x="407368" y="2387716"/>
            <a:ext cx="6120680" cy="377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Aft>
                <a:spcPts val="0"/>
              </a:spcAft>
              <a:defRPr/>
            </a:pPr>
            <a:r>
              <a:rPr lang="pt-BR" sz="2100" b="1" dirty="0">
                <a:solidFill>
                  <a:schemeClr val="bg1"/>
                </a:solidFill>
              </a:rPr>
              <a:t>Chamadas de Tecnologias Vestíveis serão as grandes novidades para a indústria do turismo. Destaque especial para o </a:t>
            </a:r>
            <a:r>
              <a:rPr lang="pt-BR" sz="2100" b="1" i="1" dirty="0" err="1">
                <a:solidFill>
                  <a:schemeClr val="bg1"/>
                </a:solidFill>
              </a:rPr>
              <a:t>Oculus</a:t>
            </a:r>
            <a:r>
              <a:rPr lang="pt-BR" sz="2100" b="1" i="1" dirty="0">
                <a:solidFill>
                  <a:schemeClr val="bg1"/>
                </a:solidFill>
              </a:rPr>
              <a:t> </a:t>
            </a:r>
            <a:r>
              <a:rPr lang="pt-BR" sz="2100" b="1" i="1" dirty="0" err="1">
                <a:solidFill>
                  <a:schemeClr val="bg1"/>
                </a:solidFill>
              </a:rPr>
              <a:t>Rift</a:t>
            </a:r>
            <a:r>
              <a:rPr lang="pt-BR" sz="2100" b="1" dirty="0">
                <a:solidFill>
                  <a:schemeClr val="bg1"/>
                </a:solidFill>
              </a:rPr>
              <a:t>, de realidade virtual. </a:t>
            </a:r>
          </a:p>
          <a:p>
            <a:pPr algn="just">
              <a:spcAft>
                <a:spcPts val="0"/>
              </a:spcAft>
              <a:defRPr/>
            </a:pPr>
            <a:endParaRPr lang="pt-BR" sz="2100" b="1" dirty="0">
              <a:solidFill>
                <a:schemeClr val="bg1"/>
              </a:solidFill>
            </a:endParaRPr>
          </a:p>
          <a:p>
            <a:pPr algn="just">
              <a:spcAft>
                <a:spcPts val="0"/>
              </a:spcAft>
              <a:defRPr/>
            </a:pPr>
            <a:r>
              <a:rPr lang="pt-BR" sz="2100" b="1" dirty="0">
                <a:solidFill>
                  <a:schemeClr val="bg1"/>
                </a:solidFill>
              </a:rPr>
              <a:t>Os tours virtuais serão feitos pelos dispositivos de realidade virtual e podem permitir que os viajantes “experimentem” um destino antes de reservar a viagem, ou visitem o quarto de um hotel, antes mesmo de saírem de suas cidades.</a:t>
            </a:r>
          </a:p>
        </p:txBody>
      </p:sp>
    </p:spTree>
    <p:extLst>
      <p:ext uri="{BB962C8B-B14F-4D97-AF65-F5344CB8AC3E}">
        <p14:creationId xmlns:p14="http://schemas.microsoft.com/office/powerpoint/2010/main" val="30805432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6798922" y="6453336"/>
            <a:ext cx="5371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Estudo baseado em artigo da Horwath HTL Consultoria</a:t>
            </a:r>
          </a:p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6-Tend-Varejo-LATAM</a:t>
            </a:r>
            <a:endParaRPr lang="pt-BR" sz="12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62"/>
          <a:stretch/>
        </p:blipFill>
        <p:spPr>
          <a:xfrm>
            <a:off x="6528048" y="2189410"/>
            <a:ext cx="4588766" cy="334327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8" name="Conector reto 17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7032104" y="2189410"/>
            <a:ext cx="4084710" cy="3385542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ECONOMIA COMPARTILHADA</a:t>
            </a:r>
          </a:p>
          <a:p>
            <a:pPr algn="ctr"/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sz="1000" dirty="0"/>
          </a:p>
        </p:txBody>
      </p:sp>
      <p:cxnSp>
        <p:nvCxnSpPr>
          <p:cNvPr id="31" name="Conector reto 3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spaço Reservado para Conteúdo 2"/>
          <p:cNvSpPr txBox="1">
            <a:spLocks/>
          </p:cNvSpPr>
          <p:nvPr/>
        </p:nvSpPr>
        <p:spPr bwMode="auto">
          <a:xfrm>
            <a:off x="455653" y="1993387"/>
            <a:ext cx="5714383" cy="377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pt-BR" sz="2100" b="1" dirty="0">
                <a:solidFill>
                  <a:schemeClr val="bg1"/>
                </a:solidFill>
              </a:rPr>
              <a:t>Algumas redes de hotéis já oferecem cupons promocionais do Uber para seus hóspedes. </a:t>
            </a:r>
          </a:p>
          <a:p>
            <a:pPr algn="just">
              <a:spcAft>
                <a:spcPts val="0"/>
              </a:spcAft>
              <a:defRPr/>
            </a:pPr>
            <a:endParaRPr lang="pt-BR" sz="2100" dirty="0">
              <a:solidFill>
                <a:schemeClr val="bg1"/>
              </a:solidFill>
            </a:endParaRPr>
          </a:p>
          <a:p>
            <a:pPr algn="just" fontAlgn="auto">
              <a:spcAft>
                <a:spcPts val="0"/>
              </a:spcAft>
              <a:defRPr/>
            </a:pPr>
            <a:endParaRPr lang="pt-BR" sz="2100" b="1" dirty="0">
              <a:solidFill>
                <a:schemeClr val="bg1"/>
              </a:solidFill>
            </a:endParaRPr>
          </a:p>
          <a:p>
            <a:pPr algn="just" fontAlgn="auto">
              <a:spcAft>
                <a:spcPts val="0"/>
              </a:spcAft>
              <a:defRPr/>
            </a:pPr>
            <a:endParaRPr lang="pt-BR" sz="2100" b="1" dirty="0">
              <a:solidFill>
                <a:schemeClr val="bg1"/>
              </a:solidFill>
            </a:endParaRPr>
          </a:p>
          <a:p>
            <a:pPr algn="just" fontAlgn="auto">
              <a:spcAft>
                <a:spcPts val="0"/>
              </a:spcAft>
              <a:defRPr/>
            </a:pPr>
            <a:endParaRPr lang="pt-BR" sz="2100" b="1" dirty="0">
              <a:solidFill>
                <a:schemeClr val="bg1"/>
              </a:solidFill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pt-BR" sz="2100" b="1" dirty="0">
                <a:solidFill>
                  <a:schemeClr val="bg1"/>
                </a:solidFill>
              </a:rPr>
              <a:t>Também já existe OTA que permite ao viajante reservar apenas uma cama, e compartilhar o quarto do hotel com outro hóspede desconhecido.</a:t>
            </a:r>
          </a:p>
          <a:p>
            <a:pPr fontAlgn="auto">
              <a:spcAft>
                <a:spcPts val="0"/>
              </a:spcAft>
              <a:defRPr/>
            </a:pPr>
            <a:endParaRPr lang="pt-BR" sz="2100" dirty="0">
              <a:solidFill>
                <a:schemeClr val="bg1"/>
              </a:solidFill>
            </a:endParaRPr>
          </a:p>
        </p:txBody>
      </p:sp>
      <p:pic>
        <p:nvPicPr>
          <p:cNvPr id="23" name="Imagem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394" y="2852936"/>
            <a:ext cx="1540330" cy="115524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566" y="5456353"/>
            <a:ext cx="1905000" cy="126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7208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6798922" y="6453336"/>
            <a:ext cx="5371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Estudo baseado em artigo da Horwath HTL Consultoria</a:t>
            </a:r>
          </a:p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6-Tend-Varejo-LATAM</a:t>
            </a:r>
            <a:endParaRPr lang="pt-BR" sz="12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62"/>
          <a:stretch/>
        </p:blipFill>
        <p:spPr>
          <a:xfrm>
            <a:off x="6528048" y="2189410"/>
            <a:ext cx="4588766" cy="334327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8" name="Conector reto 17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7032104" y="2189410"/>
            <a:ext cx="4084710" cy="3385542"/>
          </a:xfrm>
          <a:prstGeom prst="rect">
            <a:avLst/>
          </a:prstGeom>
          <a:solidFill>
            <a:srgbClr val="BFBFBF">
              <a:alpha val="6000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EXPERIÊNCIAS LOCAIS</a:t>
            </a:r>
          </a:p>
          <a:p>
            <a:pPr algn="ctr"/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sz="1000" dirty="0"/>
          </a:p>
        </p:txBody>
      </p:sp>
      <p:cxnSp>
        <p:nvCxnSpPr>
          <p:cNvPr id="31" name="Conector reto 3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spaço Reservado para Conteúdo 2"/>
          <p:cNvSpPr txBox="1">
            <a:spLocks/>
          </p:cNvSpPr>
          <p:nvPr/>
        </p:nvSpPr>
        <p:spPr bwMode="auto">
          <a:xfrm>
            <a:off x="407368" y="2189410"/>
            <a:ext cx="5762668" cy="377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pt-BR" sz="2100" dirty="0">
                <a:solidFill>
                  <a:schemeClr val="bg1"/>
                </a:solidFill>
              </a:rPr>
              <a:t>Muitos viajantes da nova geração “</a:t>
            </a:r>
            <a:r>
              <a:rPr lang="pt-BR" sz="2100" dirty="0" err="1">
                <a:solidFill>
                  <a:schemeClr val="bg1"/>
                </a:solidFill>
              </a:rPr>
              <a:t>Millennial</a:t>
            </a:r>
            <a:r>
              <a:rPr lang="pt-BR" sz="2100" dirty="0">
                <a:solidFill>
                  <a:schemeClr val="bg1"/>
                </a:solidFill>
              </a:rPr>
              <a:t>” querem visitar o destino acompanhado de uma pessoa “local” e conhecer a realidade da cultura, dos costumes, da culinária típica e não apenas os pontos turísticos tradicionais.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pt-BR" sz="2100" dirty="0">
                <a:solidFill>
                  <a:schemeClr val="bg1"/>
                </a:solidFill>
              </a:rPr>
              <a:t>Exemplo disso são roteiros para apaixonados por esportes ao ar livre, culinária, música, enfim roteiros segmentados por experiência e estilo de vida.</a:t>
            </a:r>
          </a:p>
        </p:txBody>
      </p:sp>
      <p:pic>
        <p:nvPicPr>
          <p:cNvPr id="24" name="Imagem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762" y="4342202"/>
            <a:ext cx="3677394" cy="2066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7953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6798922" y="6453336"/>
            <a:ext cx="5371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Estudo baseado em artigo da Horwath HTL Consultoria</a:t>
            </a:r>
          </a:p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6-Tend-Varejo-LATAM</a:t>
            </a:r>
            <a:endParaRPr lang="pt-BR" sz="12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62"/>
          <a:stretch/>
        </p:blipFill>
        <p:spPr>
          <a:xfrm>
            <a:off x="6528048" y="2189410"/>
            <a:ext cx="4588766" cy="334327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8" name="Conector reto 17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7032104" y="2189410"/>
            <a:ext cx="4084710" cy="3385542"/>
          </a:xfrm>
          <a:prstGeom prst="rect">
            <a:avLst/>
          </a:prstGeom>
          <a:solidFill>
            <a:srgbClr val="BFBFBF">
              <a:alpha val="6000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DESIGN E MAIS DESIGN</a:t>
            </a:r>
          </a:p>
          <a:p>
            <a:pPr algn="ctr"/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sz="1000" dirty="0"/>
          </a:p>
        </p:txBody>
      </p:sp>
      <p:cxnSp>
        <p:nvCxnSpPr>
          <p:cNvPr id="31" name="Conector reto 3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spaço Reservado para Conteúdo 2"/>
          <p:cNvSpPr txBox="1">
            <a:spLocks/>
          </p:cNvSpPr>
          <p:nvPr/>
        </p:nvSpPr>
        <p:spPr bwMode="auto">
          <a:xfrm>
            <a:off x="407368" y="2189410"/>
            <a:ext cx="5762668" cy="377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pt-BR" sz="2100" dirty="0">
                <a:solidFill>
                  <a:schemeClr val="bg1"/>
                </a:solidFill>
              </a:rPr>
              <a:t>A identidade visual da sua marca, seu website, aplicativos, e a arquitetura do próprio hotel. O design está cada vez mais flat, simples, objetivo, e os ambientes nos hotéis mais divertidos e ligados ao propósito que a marca quer gerar de conexão com seu público. Mesmo hotéis executivos tendem a adotar ambientes mais “cool”. 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480" y="4080179"/>
            <a:ext cx="3912096" cy="2603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0020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62"/>
          <a:stretch/>
        </p:blipFill>
        <p:spPr>
          <a:xfrm>
            <a:off x="6563338" y="1636103"/>
            <a:ext cx="4588766" cy="334327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8" name="Conector reto 17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7067394" y="1636103"/>
            <a:ext cx="4084710" cy="3847207"/>
          </a:xfrm>
          <a:prstGeom prst="rect">
            <a:avLst/>
          </a:prstGeom>
          <a:solidFill>
            <a:srgbClr val="BFBFBF">
              <a:alpha val="6000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REVENUE MANAGEMENT SERÁ O TEMA CENTRAL DAS REUNIÕES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sz="1000" dirty="0"/>
          </a:p>
        </p:txBody>
      </p:sp>
      <p:cxnSp>
        <p:nvCxnSpPr>
          <p:cNvPr id="31" name="Conector reto 3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spaço Reservado para Conteúdo 2"/>
          <p:cNvSpPr txBox="1">
            <a:spLocks/>
          </p:cNvSpPr>
          <p:nvPr/>
        </p:nvSpPr>
        <p:spPr bwMode="auto">
          <a:xfrm>
            <a:off x="407368" y="2780928"/>
            <a:ext cx="5762668" cy="3186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pt-BR" sz="2100" dirty="0">
                <a:solidFill>
                  <a:schemeClr val="bg1"/>
                </a:solidFill>
              </a:rPr>
              <a:t>Estratégias para maximizar o lucro, e analisar qual cliente é mais rentável, quais tipos de quartos esses clientes buscam, quais melhorias nos quartos, ou no hotel poderão agregar mais valor ao preço da diária, quais canais devem ser fortalecidos, etc...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1092" y="4345762"/>
            <a:ext cx="2957314" cy="2188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9317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62"/>
          <a:stretch/>
        </p:blipFill>
        <p:spPr>
          <a:xfrm>
            <a:off x="6563338" y="1636103"/>
            <a:ext cx="4588766" cy="334327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8" name="Conector reto 17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7067394" y="1636103"/>
            <a:ext cx="4084710" cy="3200876"/>
          </a:xfrm>
          <a:prstGeom prst="rect">
            <a:avLst/>
          </a:prstGeom>
          <a:solidFill>
            <a:srgbClr val="BFBFBF">
              <a:alpha val="6000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CONTEÚDO PERSONALIZADO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sz="1000" dirty="0"/>
          </a:p>
        </p:txBody>
      </p:sp>
      <p:cxnSp>
        <p:nvCxnSpPr>
          <p:cNvPr id="31" name="Conector reto 3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spaço Reservado para Conteúdo 2"/>
          <p:cNvSpPr txBox="1">
            <a:spLocks/>
          </p:cNvSpPr>
          <p:nvPr/>
        </p:nvSpPr>
        <p:spPr bwMode="auto">
          <a:xfrm>
            <a:off x="460319" y="1665108"/>
            <a:ext cx="6044517" cy="3186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pt-BR" sz="2100" dirty="0">
                <a:solidFill>
                  <a:schemeClr val="bg1"/>
                </a:solidFill>
              </a:rPr>
              <a:t>Diante do bombardeio de informações e anúncios disponíveis nas redes sociais e na internet, o conteúdo e anúncios online precisarão falar exatamente aquilo que seu cliente quer ouvir para ter a atenção daquele usuário. Logo, para gerar engajamento com seus clientes, sua comunicação precisa ser muito personalizada.	Além do conteúdo atraente e personalizado, as tecnologias de entrega precisam ser  inovadoras e interativas. Exemplo disso: envio automático por </a:t>
            </a:r>
            <a:r>
              <a:rPr lang="pt-BR" sz="2100" dirty="0" err="1">
                <a:solidFill>
                  <a:schemeClr val="bg1"/>
                </a:solidFill>
              </a:rPr>
              <a:t>email</a:t>
            </a:r>
            <a:r>
              <a:rPr lang="pt-BR" sz="2100" dirty="0">
                <a:solidFill>
                  <a:schemeClr val="bg1"/>
                </a:solidFill>
              </a:rPr>
              <a:t> da programação atualizada do destino a todos os viajantes que se cadastram na ferramenta, ajudando os futuros hóspedes a planejarem suas viagens economizando tempo em ter que pesquisar sobre o destino.</a:t>
            </a:r>
          </a:p>
        </p:txBody>
      </p:sp>
      <p:pic>
        <p:nvPicPr>
          <p:cNvPr id="19" name="Imagem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8037" y="4514636"/>
            <a:ext cx="3008936" cy="1218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1198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62"/>
          <a:stretch/>
        </p:blipFill>
        <p:spPr>
          <a:xfrm>
            <a:off x="6563338" y="1636103"/>
            <a:ext cx="4588766" cy="334327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8" name="Conector reto 17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7067394" y="1636103"/>
            <a:ext cx="4084710" cy="3200876"/>
          </a:xfrm>
          <a:prstGeom prst="rect">
            <a:avLst/>
          </a:prstGeom>
          <a:solidFill>
            <a:srgbClr val="BFBFBF">
              <a:alpha val="6000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MÉTRICAS PARA TUDO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sz="1000" dirty="0"/>
          </a:p>
        </p:txBody>
      </p:sp>
      <p:cxnSp>
        <p:nvCxnSpPr>
          <p:cNvPr id="31" name="Conector reto 3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spaço Reservado para Conteúdo 2"/>
          <p:cNvSpPr txBox="1">
            <a:spLocks/>
          </p:cNvSpPr>
          <p:nvPr/>
        </p:nvSpPr>
        <p:spPr bwMode="auto">
          <a:xfrm>
            <a:off x="407368" y="1337966"/>
            <a:ext cx="6044517" cy="5192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pt-BR" sz="2100" dirty="0">
                <a:solidFill>
                  <a:schemeClr val="bg1"/>
                </a:solidFill>
              </a:rPr>
              <a:t>Tudo hoje pode ser medido! Podemos saber a localização geográfica dos interessados, a idade, o comportamento deste usuário através da página, do acesso ao site. Existe tecnologia para medir tudo e conhecer os hábitos e o perfil dos seus clientes como nunca. Estas informações serão utilizadas para campanhas de marketing extremamente focadas nas </a:t>
            </a:r>
            <a:r>
              <a:rPr lang="pt-BR" sz="2100" dirty="0" err="1">
                <a:solidFill>
                  <a:schemeClr val="bg1"/>
                </a:solidFill>
              </a:rPr>
              <a:t>buyers</a:t>
            </a:r>
            <a:r>
              <a:rPr lang="pt-BR" sz="2100" dirty="0">
                <a:solidFill>
                  <a:schemeClr val="bg1"/>
                </a:solidFill>
              </a:rPr>
              <a:t> personas de cada hotel, tornando cada vez mais simples medir o retorno sobre o investimento de cada iniciativa. Você já sabe quanto vale 1 visitante do seu site? Você sabe quanto custa um lead para o seu hotel? Com estas métricas mais apuradas neste ano você conseguirá alocar investimentos com mais certeza para aumentar as reservas diretas e reduzir o custo de distribuição do inventário.</a:t>
            </a:r>
          </a:p>
        </p:txBody>
      </p:sp>
      <p:pic>
        <p:nvPicPr>
          <p:cNvPr id="19" name="Imagem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168" y="4844294"/>
            <a:ext cx="3190857" cy="1786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60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62"/>
          <a:stretch/>
        </p:blipFill>
        <p:spPr>
          <a:xfrm>
            <a:off x="6563338" y="1636103"/>
            <a:ext cx="4588766" cy="334327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8" name="Conector reto 17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7067394" y="1636103"/>
            <a:ext cx="4084710" cy="3200876"/>
          </a:xfrm>
          <a:prstGeom prst="rect">
            <a:avLst/>
          </a:prstGeom>
          <a:solidFill>
            <a:srgbClr val="BFBFBF">
              <a:alpha val="60000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EXPANSÃO DO OMNICHANNEL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sz="1000" dirty="0"/>
          </a:p>
        </p:txBody>
      </p:sp>
      <p:cxnSp>
        <p:nvCxnSpPr>
          <p:cNvPr id="31" name="Conector reto 3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spaço Reservado para Conteúdo 2"/>
          <p:cNvSpPr txBox="1">
            <a:spLocks/>
          </p:cNvSpPr>
          <p:nvPr/>
        </p:nvSpPr>
        <p:spPr bwMode="auto">
          <a:xfrm>
            <a:off x="407368" y="1844824"/>
            <a:ext cx="6044517" cy="4686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pt-BR" sz="2100" dirty="0">
                <a:solidFill>
                  <a:schemeClr val="bg1"/>
                </a:solidFill>
              </a:rPr>
              <a:t>Cada vez mais estarão disponíveis meios diferentes de o usuário realizar uma reserva no hotel, seja através de WhatsApp, Facebook, aplicativo do hotel, WeChat, </a:t>
            </a:r>
            <a:r>
              <a:rPr lang="pt-BR" sz="2100" dirty="0" err="1">
                <a:solidFill>
                  <a:schemeClr val="bg1"/>
                </a:solidFill>
              </a:rPr>
              <a:t>etc</a:t>
            </a:r>
            <a:r>
              <a:rPr lang="pt-BR" sz="2100" dirty="0">
                <a:solidFill>
                  <a:schemeClr val="bg1"/>
                </a:solidFill>
              </a:rPr>
              <a:t>, e muitos deles vão ajudar os hotéis a melhorarem as vendas diretas. Os meios de pagamento integrados a estes dispositivos vão facilitar ainda mais a vida do viajante. Novas tecnologias de pagamento como o Apple </a:t>
            </a:r>
            <a:r>
              <a:rPr lang="pt-BR" sz="2100" dirty="0" err="1">
                <a:solidFill>
                  <a:schemeClr val="bg1"/>
                </a:solidFill>
              </a:rPr>
              <a:t>Pay</a:t>
            </a:r>
            <a:r>
              <a:rPr lang="pt-BR" sz="2100" dirty="0">
                <a:solidFill>
                  <a:schemeClr val="bg1"/>
                </a:solidFill>
              </a:rPr>
              <a:t> consolidará o mobile como principal forma de adquirir produtos e serviços, inclusive com a compra de passeios, restaurantes e outros serviços durante a estadia nos hotéis.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160" y="4187841"/>
            <a:ext cx="3370581" cy="21066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86880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6798922" y="6453336"/>
            <a:ext cx="5371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Estudo baseado em artigo da Horwath HTL Consultoria</a:t>
            </a:r>
          </a:p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6-Tend-Varejo-LATAM</a:t>
            </a:r>
            <a:endParaRPr lang="pt-BR" sz="12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62"/>
          <a:stretch/>
        </p:blipFill>
        <p:spPr>
          <a:xfrm>
            <a:off x="6528048" y="2189410"/>
            <a:ext cx="4588766" cy="334327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8" name="Conector reto 17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7032104" y="2189410"/>
            <a:ext cx="4084710" cy="3385542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QUESTÕES NORTEADORAS</a:t>
            </a:r>
          </a:p>
          <a:p>
            <a:pPr algn="ctr"/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sz="1000" dirty="0"/>
          </a:p>
        </p:txBody>
      </p:sp>
      <p:cxnSp>
        <p:nvCxnSpPr>
          <p:cNvPr id="31" name="Conector reto 3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spaço Reservado para Conteúdo 2"/>
          <p:cNvSpPr txBox="1">
            <a:spLocks/>
          </p:cNvSpPr>
          <p:nvPr/>
        </p:nvSpPr>
        <p:spPr bwMode="auto">
          <a:xfrm>
            <a:off x="258310" y="1362764"/>
            <a:ext cx="6875968" cy="5096232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  <a:defRPr/>
            </a:pPr>
            <a:r>
              <a:rPr lang="pt-BR" sz="2000" dirty="0">
                <a:solidFill>
                  <a:schemeClr val="tx1"/>
                </a:solidFill>
              </a:rPr>
              <a:t>Em qual classificação de meios de hospedagem minha organização se enquadraria (</a:t>
            </a:r>
            <a:r>
              <a:rPr lang="pt-BR" sz="2000" b="1" dirty="0">
                <a:solidFill>
                  <a:schemeClr val="tx1"/>
                </a:solidFill>
              </a:rPr>
              <a:t>STATUS QUO</a:t>
            </a:r>
            <a:r>
              <a:rPr lang="pt-BR" sz="2000" dirty="0">
                <a:solidFill>
                  <a:schemeClr val="tx1"/>
                </a:solidFill>
              </a:rPr>
              <a:t>)? O que ofereço? Agrego valor nos requisitos básicos?</a:t>
            </a:r>
          </a:p>
        </p:txBody>
      </p:sp>
    </p:spTree>
    <p:extLst>
      <p:ext uri="{BB962C8B-B14F-4D97-AF65-F5344CB8AC3E}">
        <p14:creationId xmlns:p14="http://schemas.microsoft.com/office/powerpoint/2010/main" val="32162791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6798922" y="6453336"/>
            <a:ext cx="5371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Estudo baseado em artigo da Horwath HTL Consultoria</a:t>
            </a:r>
          </a:p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6-Tend-Varejo-LATAM</a:t>
            </a:r>
            <a:endParaRPr lang="pt-BR" sz="12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62"/>
          <a:stretch/>
        </p:blipFill>
        <p:spPr>
          <a:xfrm>
            <a:off x="6528048" y="2189410"/>
            <a:ext cx="4588766" cy="334327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8" name="Conector reto 17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7032104" y="2189410"/>
            <a:ext cx="4084710" cy="3385542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QUESTÕES NORTEADORAS</a:t>
            </a:r>
          </a:p>
          <a:p>
            <a:pPr algn="ctr"/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sz="1000" dirty="0"/>
          </a:p>
        </p:txBody>
      </p:sp>
      <p:cxnSp>
        <p:nvCxnSpPr>
          <p:cNvPr id="31" name="Conector reto 3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spaço Reservado para Conteúdo 2"/>
          <p:cNvSpPr txBox="1">
            <a:spLocks/>
          </p:cNvSpPr>
          <p:nvPr/>
        </p:nvSpPr>
        <p:spPr bwMode="auto">
          <a:xfrm>
            <a:off x="258310" y="1362764"/>
            <a:ext cx="6875968" cy="5096232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  <a:defRPr/>
            </a:pPr>
            <a:r>
              <a:rPr lang="pt-BR" sz="2000" dirty="0">
                <a:solidFill>
                  <a:schemeClr val="tx1"/>
                </a:solidFill>
              </a:rPr>
              <a:t>Reconheço outro hotel no entorno que está enquadrado na mesma classificação que a minha organização? (</a:t>
            </a:r>
            <a:r>
              <a:rPr lang="pt-BR" sz="2000" b="1" dirty="0">
                <a:solidFill>
                  <a:schemeClr val="tx1"/>
                </a:solidFill>
              </a:rPr>
              <a:t>BENCHMARKING</a:t>
            </a:r>
            <a:r>
              <a:rPr lang="pt-BR" sz="2000" dirty="0">
                <a:solidFill>
                  <a:schemeClr val="tx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4792698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6798922" y="6453336"/>
            <a:ext cx="5371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Estudo baseado em artigo da Horwath HTL Consultoria</a:t>
            </a:r>
          </a:p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6-Tend-Varejo-LATAM</a:t>
            </a:r>
            <a:endParaRPr lang="pt-BR" sz="12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62"/>
          <a:stretch/>
        </p:blipFill>
        <p:spPr>
          <a:xfrm>
            <a:off x="6528048" y="2189410"/>
            <a:ext cx="4588766" cy="334327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8" name="Conector reto 17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7032104" y="2189410"/>
            <a:ext cx="4084710" cy="3385542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QUESTÕES NORTEADORAS</a:t>
            </a:r>
          </a:p>
          <a:p>
            <a:pPr algn="ctr"/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sz="1000" dirty="0"/>
          </a:p>
        </p:txBody>
      </p:sp>
      <p:cxnSp>
        <p:nvCxnSpPr>
          <p:cNvPr id="31" name="Conector reto 3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spaço Reservado para Conteúdo 2"/>
          <p:cNvSpPr txBox="1">
            <a:spLocks/>
          </p:cNvSpPr>
          <p:nvPr/>
        </p:nvSpPr>
        <p:spPr bwMode="auto">
          <a:xfrm>
            <a:off x="258310" y="1362764"/>
            <a:ext cx="6875968" cy="5096232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  <a:defRPr/>
            </a:pPr>
            <a:r>
              <a:rPr lang="pt-BR" sz="2400" dirty="0">
                <a:solidFill>
                  <a:schemeClr val="tx1"/>
                </a:solidFill>
              </a:rPr>
              <a:t>Qual segmento a organização se propõe a atender? </a:t>
            </a:r>
          </a:p>
        </p:txBody>
      </p:sp>
    </p:spTree>
    <p:extLst>
      <p:ext uri="{BB962C8B-B14F-4D97-AF65-F5344CB8AC3E}">
        <p14:creationId xmlns:p14="http://schemas.microsoft.com/office/powerpoint/2010/main" val="25270500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6798922" y="6453336"/>
            <a:ext cx="5371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Estudo baseado em artigo da Horwath HTL Consultoria</a:t>
            </a:r>
          </a:p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6-Tend-Varejo-LATAM</a:t>
            </a:r>
            <a:endParaRPr lang="pt-BR" sz="12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62"/>
          <a:stretch/>
        </p:blipFill>
        <p:spPr>
          <a:xfrm>
            <a:off x="6528048" y="2189410"/>
            <a:ext cx="4588766" cy="334327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8" name="Conector reto 17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7032104" y="2189410"/>
            <a:ext cx="4084710" cy="3385542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QUESTÕES NORTEADORAS</a:t>
            </a:r>
          </a:p>
          <a:p>
            <a:pPr algn="ctr"/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sz="1000" dirty="0"/>
          </a:p>
        </p:txBody>
      </p:sp>
      <p:cxnSp>
        <p:nvCxnSpPr>
          <p:cNvPr id="31" name="Conector reto 3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spaço Reservado para Conteúdo 2"/>
          <p:cNvSpPr txBox="1">
            <a:spLocks/>
          </p:cNvSpPr>
          <p:nvPr/>
        </p:nvSpPr>
        <p:spPr bwMode="auto">
          <a:xfrm>
            <a:off x="258310" y="1362764"/>
            <a:ext cx="6875968" cy="5096232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  <a:defRPr/>
            </a:pPr>
            <a:r>
              <a:rPr lang="pt-BR" sz="2000" dirty="0">
                <a:solidFill>
                  <a:schemeClr val="tx1"/>
                </a:solidFill>
              </a:rPr>
              <a:t>Conheço o entorno onde minha organização está situada?</a:t>
            </a:r>
          </a:p>
        </p:txBody>
      </p:sp>
    </p:spTree>
    <p:extLst>
      <p:ext uri="{BB962C8B-B14F-4D97-AF65-F5344CB8AC3E}">
        <p14:creationId xmlns:p14="http://schemas.microsoft.com/office/powerpoint/2010/main" val="14015457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6798922" y="6453336"/>
            <a:ext cx="5371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Estudo baseado em artigo da Horwath HTL Consultoria</a:t>
            </a:r>
          </a:p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6-Tend-Varejo-LATAM</a:t>
            </a:r>
            <a:endParaRPr lang="pt-BR" sz="12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62"/>
          <a:stretch/>
        </p:blipFill>
        <p:spPr>
          <a:xfrm>
            <a:off x="6528048" y="2189410"/>
            <a:ext cx="4588766" cy="334327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8" name="Conector reto 17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7032104" y="2189410"/>
            <a:ext cx="4084710" cy="3385542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QUESTÕES NORTEADORAS</a:t>
            </a:r>
          </a:p>
          <a:p>
            <a:pPr algn="ctr"/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sz="1000" dirty="0"/>
          </a:p>
        </p:txBody>
      </p:sp>
      <p:cxnSp>
        <p:nvCxnSpPr>
          <p:cNvPr id="31" name="Conector reto 3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spaço Reservado para Conteúdo 2"/>
          <p:cNvSpPr txBox="1">
            <a:spLocks/>
          </p:cNvSpPr>
          <p:nvPr/>
        </p:nvSpPr>
        <p:spPr bwMode="auto">
          <a:xfrm>
            <a:off x="258310" y="1362764"/>
            <a:ext cx="6875968" cy="5096232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  <a:defRPr/>
            </a:pPr>
            <a:r>
              <a:rPr lang="pt-BR" sz="2000" dirty="0">
                <a:solidFill>
                  <a:schemeClr val="tx1"/>
                </a:solidFill>
              </a:rPr>
              <a:t>Quem são meus clientes/clientes potenciais? </a:t>
            </a:r>
            <a:r>
              <a:rPr lang="pt-BR" sz="2000" b="1" dirty="0">
                <a:solidFill>
                  <a:schemeClr val="tx1"/>
                </a:solidFill>
              </a:rPr>
              <a:t>STAKEHOLDERS/SHAREHOLDERS</a:t>
            </a:r>
            <a:r>
              <a:rPr lang="pt-BR" sz="2000" dirty="0">
                <a:solidFill>
                  <a:schemeClr val="tx1"/>
                </a:solidFill>
              </a:rPr>
              <a:t>. Conheço as necessidades dos meus clientes?</a:t>
            </a:r>
          </a:p>
        </p:txBody>
      </p:sp>
    </p:spTree>
    <p:extLst>
      <p:ext uri="{BB962C8B-B14F-4D97-AF65-F5344CB8AC3E}">
        <p14:creationId xmlns:p14="http://schemas.microsoft.com/office/powerpoint/2010/main" val="28594956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6798922" y="6453336"/>
            <a:ext cx="5371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Estudo baseado em artigo da Horwath HTL Consultoria</a:t>
            </a:r>
          </a:p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6-Tend-Varejo-LATAM</a:t>
            </a:r>
            <a:endParaRPr lang="pt-BR" sz="12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62"/>
          <a:stretch/>
        </p:blipFill>
        <p:spPr>
          <a:xfrm>
            <a:off x="6528048" y="2189410"/>
            <a:ext cx="4588766" cy="334327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8" name="Conector reto 17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7032104" y="2189410"/>
            <a:ext cx="4084710" cy="3385542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QUESTÕES NORTEADORAS</a:t>
            </a:r>
          </a:p>
          <a:p>
            <a:pPr algn="ctr"/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sz="1000" dirty="0"/>
          </a:p>
        </p:txBody>
      </p:sp>
      <p:cxnSp>
        <p:nvCxnSpPr>
          <p:cNvPr id="31" name="Conector reto 3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spaço Reservado para Conteúdo 2"/>
          <p:cNvSpPr txBox="1">
            <a:spLocks/>
          </p:cNvSpPr>
          <p:nvPr/>
        </p:nvSpPr>
        <p:spPr bwMode="auto">
          <a:xfrm>
            <a:off x="258310" y="1362764"/>
            <a:ext cx="6875968" cy="5096232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  <a:defRPr/>
            </a:pPr>
            <a:r>
              <a:rPr lang="pt-BR" sz="2000" dirty="0">
                <a:solidFill>
                  <a:schemeClr val="tx1"/>
                </a:solidFill>
              </a:rPr>
              <a:t>A organização tem interesse em atender o mesmo público quando o mesmo optar por atividades de lazer/trabalho? Parcerias seriam possíveis para agregar valor à organização?</a:t>
            </a:r>
          </a:p>
        </p:txBody>
      </p:sp>
    </p:spTree>
    <p:extLst>
      <p:ext uri="{BB962C8B-B14F-4D97-AF65-F5344CB8AC3E}">
        <p14:creationId xmlns:p14="http://schemas.microsoft.com/office/powerpoint/2010/main" val="34874335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6798922" y="6453336"/>
            <a:ext cx="5371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Estudo baseado em artigo da Horwath HTL Consultoria</a:t>
            </a:r>
          </a:p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6-Tend-Varejo-LATAM</a:t>
            </a:r>
            <a:endParaRPr lang="pt-BR" sz="12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62"/>
          <a:stretch/>
        </p:blipFill>
        <p:spPr>
          <a:xfrm>
            <a:off x="6528048" y="2189410"/>
            <a:ext cx="4588766" cy="334327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8" name="Conector reto 17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7032104" y="2189410"/>
            <a:ext cx="4084710" cy="3385542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QUESTÕES NORTEADORAS</a:t>
            </a:r>
          </a:p>
          <a:p>
            <a:pPr algn="ctr"/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sz="1000" dirty="0"/>
          </a:p>
        </p:txBody>
      </p:sp>
      <p:cxnSp>
        <p:nvCxnSpPr>
          <p:cNvPr id="31" name="Conector reto 3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spaço Reservado para Conteúdo 2"/>
          <p:cNvSpPr txBox="1">
            <a:spLocks/>
          </p:cNvSpPr>
          <p:nvPr/>
        </p:nvSpPr>
        <p:spPr bwMode="auto">
          <a:xfrm>
            <a:off x="258310" y="1362764"/>
            <a:ext cx="6875968" cy="5096232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  <a:defRPr/>
            </a:pPr>
            <a:r>
              <a:rPr lang="pt-BR" sz="2000" dirty="0">
                <a:solidFill>
                  <a:schemeClr val="tx1"/>
                </a:solidFill>
              </a:rPr>
              <a:t>Atendo aos requisitos básicos com relação a classificação onde estou enquadrada? </a:t>
            </a:r>
            <a:r>
              <a:rPr lang="pt-BR" sz="2000" b="1" dirty="0">
                <a:solidFill>
                  <a:schemeClr val="tx1"/>
                </a:solidFill>
              </a:rPr>
              <a:t>Visão do empreendedor / Visão do cliente</a:t>
            </a:r>
            <a:r>
              <a:rPr lang="pt-BR" sz="20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56734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6798922" y="6453336"/>
            <a:ext cx="5371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Estudo baseado em artigo da Horwath HTL Consultoria</a:t>
            </a:r>
          </a:p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6-Tend-Varejo-LATAM</a:t>
            </a:r>
            <a:endParaRPr lang="pt-BR" sz="12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62"/>
          <a:stretch/>
        </p:blipFill>
        <p:spPr>
          <a:xfrm>
            <a:off x="6528048" y="2189410"/>
            <a:ext cx="4588766" cy="334327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8" name="Conector reto 17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7032104" y="2189410"/>
            <a:ext cx="4084710" cy="3385542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QUESTÕES NORTEADORAS</a:t>
            </a:r>
          </a:p>
          <a:p>
            <a:pPr algn="ctr"/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sz="1000" dirty="0"/>
          </a:p>
        </p:txBody>
      </p:sp>
      <p:cxnSp>
        <p:nvCxnSpPr>
          <p:cNvPr id="31" name="Conector reto 3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spaço Reservado para Conteúdo 2"/>
          <p:cNvSpPr txBox="1">
            <a:spLocks/>
          </p:cNvSpPr>
          <p:nvPr/>
        </p:nvSpPr>
        <p:spPr bwMode="auto">
          <a:xfrm>
            <a:off x="258310" y="1362764"/>
            <a:ext cx="6875968" cy="5096232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  <a:defRPr/>
            </a:pPr>
            <a:r>
              <a:rPr lang="pt-BR" sz="2000" dirty="0">
                <a:solidFill>
                  <a:schemeClr val="tx1"/>
                </a:solidFill>
              </a:rPr>
              <a:t>Eu, empreendedor, me hospedaria no meu hotel? </a:t>
            </a:r>
          </a:p>
          <a:p>
            <a:pPr marL="342900" indent="-342900" algn="l" fontAlgn="auto">
              <a:spcAft>
                <a:spcPts val="0"/>
              </a:spcAft>
              <a:buFont typeface="+mj-lt"/>
              <a:buAutoNum type="arabicPeriod"/>
              <a:defRPr/>
            </a:pPr>
            <a:endParaRPr lang="pt-BR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3873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"/>
            <a:ext cx="12192000" cy="10191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tint val="66000"/>
                  <a:satMod val="160000"/>
                </a:schemeClr>
              </a:gs>
              <a:gs pos="50000">
                <a:schemeClr val="bg1">
                  <a:lumMod val="75000"/>
                  <a:tint val="44500"/>
                  <a:satMod val="160000"/>
                </a:schemeClr>
              </a:gs>
              <a:gs pos="100000">
                <a:schemeClr val="bg1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5087888" y="44624"/>
            <a:ext cx="936104" cy="914021"/>
          </a:xfrm>
          <a:prstGeom prst="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6798922" y="6453336"/>
            <a:ext cx="5371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Estudo baseado em artigo da Horwath HTL Consultoria</a:t>
            </a:r>
          </a:p>
          <a:p>
            <a:pPr algn="r" eaLnBrk="1" hangingPunct="1">
              <a:defRPr/>
            </a:pPr>
            <a:r>
              <a:rPr lang="pt-BR" sz="1200" b="1" i="1" dirty="0">
                <a:latin typeface="+mj-lt"/>
              </a:rPr>
              <a:t>6-Tend-Varejo-LATAM</a:t>
            </a:r>
            <a:endParaRPr lang="pt-BR" sz="12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7408" y="2189410"/>
            <a:ext cx="10349406" cy="334327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7408" y="249659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Broadway" panose="04040905080B02020502" pitchFamily="82" charset="0"/>
              </a:rPr>
              <a:t>hotel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170036" y="288932"/>
            <a:ext cx="94169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sobre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134278" y="291691"/>
            <a:ext cx="1199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imagens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8355933" y="288932"/>
            <a:ext cx="122335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reserva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9601841" y="318429"/>
            <a:ext cx="14924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localização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1116814" y="306439"/>
            <a:ext cx="10998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latin typeface="Arial Narrow" panose="020B0606020202030204" pitchFamily="34" charset="0"/>
              </a:rPr>
              <a:t>contato</a:t>
            </a:r>
          </a:p>
        </p:txBody>
      </p:sp>
      <p:cxnSp>
        <p:nvCxnSpPr>
          <p:cNvPr id="18" name="Conector reto 17"/>
          <p:cNvCxnSpPr/>
          <p:nvPr/>
        </p:nvCxnSpPr>
        <p:spPr>
          <a:xfrm>
            <a:off x="948037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ixaDeTexto 8"/>
          <p:cNvSpPr txBox="1"/>
          <p:nvPr/>
        </p:nvSpPr>
        <p:spPr>
          <a:xfrm>
            <a:off x="5110439" y="260648"/>
            <a:ext cx="936104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dirty="0">
                <a:solidFill>
                  <a:schemeClr val="bg1"/>
                </a:solidFill>
                <a:latin typeface="Arial Narrow" panose="020B0606020202030204" pitchFamily="34" charset="0"/>
              </a:rPr>
              <a:t>home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7032104" y="2189410"/>
            <a:ext cx="4084710" cy="3385542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OBRIGADO!</a:t>
            </a:r>
          </a:p>
          <a:p>
            <a:pPr algn="ctr"/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sz="1000" dirty="0"/>
          </a:p>
        </p:txBody>
      </p:sp>
      <p:cxnSp>
        <p:nvCxnSpPr>
          <p:cNvPr id="31" name="Conector reto 30"/>
          <p:cNvCxnSpPr/>
          <p:nvPr/>
        </p:nvCxnSpPr>
        <p:spPr>
          <a:xfrm>
            <a:off x="11028956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/>
          <p:cNvCxnSpPr/>
          <p:nvPr/>
        </p:nvCxnSpPr>
        <p:spPr>
          <a:xfrm>
            <a:off x="8256240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/>
          <p:cNvCxnSpPr/>
          <p:nvPr/>
        </p:nvCxnSpPr>
        <p:spPr>
          <a:xfrm>
            <a:off x="7064605" y="0"/>
            <a:ext cx="0" cy="1019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Imagem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620" y="2598384"/>
            <a:ext cx="4584990" cy="2567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Retângulo 19"/>
          <p:cNvSpPr/>
          <p:nvPr/>
        </p:nvSpPr>
        <p:spPr>
          <a:xfrm>
            <a:off x="767408" y="5753561"/>
            <a:ext cx="33970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maximilianus@pinent.com.br</a:t>
            </a:r>
            <a:endParaRPr lang="pt-BR" dirty="0"/>
          </a:p>
        </p:txBody>
      </p:sp>
      <p:pic>
        <p:nvPicPr>
          <p:cNvPr id="22" name="Imagem 21" descr="https://docs.google.com/a/seghuvaevinho.com.br/uc?id=0B7VTSqVaopnvZEc1dV9WdWhhZVVJRU9VWUlFTTZibFIzdTFB&amp;export=download"/>
          <p:cNvPicPr/>
          <p:nvPr/>
        </p:nvPicPr>
        <p:blipFill>
          <a:blip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9258" y="4581056"/>
            <a:ext cx="3550402" cy="8906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56689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2305</TotalTime>
  <Words>2130</Words>
  <Application>Microsoft Office PowerPoint</Application>
  <PresentationFormat>Widescreen</PresentationFormat>
  <Paragraphs>514</Paragraphs>
  <Slides>31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6" baseType="lpstr">
      <vt:lpstr>Arial</vt:lpstr>
      <vt:lpstr>Arial Narrow</vt:lpstr>
      <vt:lpstr>Broadway</vt:lpstr>
      <vt:lpstr>Calibri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TENDÊNCIAS  HOTELARIA E GASTRONOMIA</dc:title>
  <dc:creator>Maximilianus Pinent</dc:creator>
  <cp:lastModifiedBy>maximilianus pinent</cp:lastModifiedBy>
  <cp:revision>44</cp:revision>
  <dcterms:created xsi:type="dcterms:W3CDTF">2016-09-26T02:48:22Z</dcterms:created>
  <dcterms:modified xsi:type="dcterms:W3CDTF">2016-09-28T13:24:58Z</dcterms:modified>
</cp:coreProperties>
</file>